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703" r:id="rId3"/>
    <p:sldId id="822" r:id="rId4"/>
    <p:sldId id="855" r:id="rId5"/>
    <p:sldId id="824" r:id="rId6"/>
    <p:sldId id="856" r:id="rId7"/>
    <p:sldId id="857" r:id="rId8"/>
    <p:sldId id="858" r:id="rId9"/>
    <p:sldId id="859" r:id="rId10"/>
    <p:sldId id="860" r:id="rId11"/>
    <p:sldId id="861" r:id="rId12"/>
    <p:sldId id="862" r:id="rId13"/>
    <p:sldId id="863" r:id="rId14"/>
    <p:sldId id="864" r:id="rId15"/>
    <p:sldId id="704" r:id="rId16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FE5"/>
    <a:srgbClr val="222A35"/>
    <a:srgbClr val="EAE4D2"/>
    <a:srgbClr val="421C5E"/>
    <a:srgbClr val="990033"/>
    <a:srgbClr val="115350"/>
    <a:srgbClr val="104C49"/>
    <a:srgbClr val="694F68"/>
    <a:srgbClr val="17726D"/>
    <a:srgbClr val="F7F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714" autoAdjust="0"/>
    <p:restoredTop sz="93522" autoAdjust="0"/>
  </p:normalViewPr>
  <p:slideViewPr>
    <p:cSldViewPr snapToGrid="0">
      <p:cViewPr varScale="1">
        <p:scale>
          <a:sx n="102" d="100"/>
          <a:sy n="102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>
            <a:extLst>
              <a:ext uri="{FF2B5EF4-FFF2-40B4-BE49-F238E27FC236}">
                <a16:creationId xmlns:a16="http://schemas.microsoft.com/office/drawing/2014/main" id="{241AD969-9470-0BF6-592B-A4CFCBEA89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FED03A17-6592-A137-1849-E1C278DE2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F44B4C5-5B0E-4A12-8C64-53DA8FF0F99C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F077015E-7C69-5206-C569-F2C2270BCF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2E98F58B-B9B2-0C9C-600F-5FA38D3A60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DDDE6D3-F366-4851-A350-E686EFF5C7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5536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18A4363-8B6B-4D41-9F75-780629F7442D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54EF6F-77F5-4965-8402-9819F55E147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1468501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עליונה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EC783-B1B2-4DF1-A344-57B1F508DEA9}" type="slidenum">
              <a:rPr lang="he-IL" smtClean="0"/>
              <a:pPr/>
              <a:t>1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32300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10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4456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11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85482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12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38704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13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77674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עליונה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EC783-B1B2-4DF1-A344-57B1F508DEA9}" type="slidenum">
              <a:rPr lang="he-IL" smtClean="0"/>
              <a:pPr/>
              <a:t>2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28033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86936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70732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7567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285854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684459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104913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BF8B8A-824C-D34A-B64C-444F11260B38}" type="slidenum">
              <a:rPr lang="en-IL" smtClean="0"/>
              <a:t>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35072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EE92A4C-467B-CE1F-DFD4-2906E24C39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44FB354-E83B-BA22-3B0E-9CFC5A342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69259F78-26F7-9DD4-1C4A-D749A53F6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6BEA20-4CA2-4F62-AA40-BA646F3D2AD8}" type="datetimeFigureOut">
              <a:rPr lang="he-IL" smtClean="0"/>
              <a:pPr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8451D39-8EB1-7280-1E21-A189D4C36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7429030-3A3A-716F-CADA-41726E0A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A52D7FD-6E92-49F3-8F77-F113A8DD59E1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396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E680F10-94FB-5BC9-3168-7B3D2CAE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33BC614F-0E04-D6C5-A236-273931B72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D4C0DD9-BE67-5EFD-ED59-6B5A78158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3F98F2B-9859-5B1B-E2E7-1EEF00C2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F5155A6-CB81-3030-B6FB-EF620311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09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EF37C0ED-FD29-7C9B-ECA4-2BE8BFBA2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4BE08651-7B57-CB81-9BE5-9B35AEBA9D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1DEB2533-7348-B77D-C3FB-82B3D79FB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66E3034-495E-2DF5-62F7-43B3D0E8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5DF903E-FAC1-4635-F465-482DBB1AA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004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62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2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oc id" hidden="1"/>
          <p:cNvSpPr>
            <a:spLocks noChangeArrowheads="1"/>
          </p:cNvSpPr>
          <p:nvPr userDrawn="1"/>
        </p:nvSpPr>
        <p:spPr bwMode="auto">
          <a:xfrm>
            <a:off x="167710" y="51833"/>
            <a:ext cx="808793" cy="14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l" defTabSz="913526"/>
            <a:endParaRPr lang="he-IL" sz="816" baseline="0" dirty="0">
              <a:solidFill>
                <a:srgbClr val="808080"/>
              </a:solidFill>
              <a:latin typeface="Calibri" panose="020F0502020204030204" pitchFamily="34" charset="0"/>
              <a:ea typeface="+mn-ea"/>
            </a:endParaRPr>
          </a:p>
        </p:txBody>
      </p:sp>
      <p:sp>
        <p:nvSpPr>
          <p:cNvPr id="9" name="כותרת 1">
            <a:extLst>
              <a:ext uri="{FF2B5EF4-FFF2-40B4-BE49-F238E27FC236}">
                <a16:creationId xmlns:a16="http://schemas.microsoft.com/office/drawing/2014/main" id="{AAA5671D-CCB0-E3BA-7FD6-345EF101DA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flipH="1">
            <a:off x="723125" y="735287"/>
            <a:ext cx="10628406" cy="1075584"/>
          </a:xfrm>
        </p:spPr>
        <p:txBody>
          <a:bodyPr rtlCol="1"/>
          <a:lstStyle>
            <a:lvl1pPr algn="r" rtl="1">
              <a:defRPr sz="35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rtl="1"/>
            <a:r>
              <a:rPr lang="he-IL" dirty="0"/>
              <a:t>כותרת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4FDAF2-441A-8F7F-1595-B311DC6CEA7E}"/>
              </a:ext>
            </a:extLst>
          </p:cNvPr>
          <p:cNvSpPr/>
          <p:nvPr userDrawn="1"/>
        </p:nvSpPr>
        <p:spPr>
          <a:xfrm>
            <a:off x="8388174" y="6433382"/>
            <a:ext cx="326037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fld id="{C84F2FB2-4A16-1542-BD5E-F56870239E74}" type="slidenum">
              <a:rPr lang="en-US" sz="1000" smtClean="0">
                <a:solidFill>
                  <a:srgbClr val="123EF4"/>
                </a:solidFill>
                <a:latin typeface="Calibri" panose="020F0502020204030204" pitchFamily="34" charset="0"/>
                <a:cs typeface="Calibri" panose="020F0502020204030204" pitchFamily="34" charset="0"/>
                <a:sym typeface="Frutiger Next Pro Light" charset="0"/>
              </a:rPr>
              <a:pPr/>
              <a:t>‹#›</a:t>
            </a:fld>
            <a:r>
              <a:rPr lang="he-IL" sz="1000" dirty="0">
                <a:solidFill>
                  <a:srgbClr val="123E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he-IL" sz="1000" b="1" dirty="0">
                <a:solidFill>
                  <a:srgbClr val="123EF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החשב הכללי</a:t>
            </a:r>
            <a:endParaRPr lang="he-IL" sz="1000" dirty="0">
              <a:solidFill>
                <a:srgbClr val="123EF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8C163BC0-D59E-F67A-471B-FA6A666803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716204" y="6400328"/>
            <a:ext cx="219995" cy="219995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A0DFAFC-DE03-38CD-2027-B13A01D96C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3369" y="272673"/>
            <a:ext cx="3332447" cy="192275"/>
          </a:xfrm>
        </p:spPr>
        <p:txBody>
          <a:bodyPr lIns="0" tIns="0" rIns="0" bIns="0">
            <a:normAutofit/>
          </a:bodyPr>
          <a:lstStyle>
            <a:lvl1pPr marL="0" indent="0" algn="l" rtl="1"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he-IL" dirty="0"/>
              <a:t>שם החטיבה</a:t>
            </a: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977073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767F31F-9615-3054-0223-14B354471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0400F85-9263-8CC2-1CDC-DC3E0617B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AD029579-AD27-693C-BC10-F2ABC5421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1022BB7A-62D3-B252-7CE1-E02ABA402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3826E93-FC0F-C3C1-7002-07CE4CCD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360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5AF11BC-54D5-43E8-7274-5148CAA28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CC80C966-2B7B-896C-0C61-A90875FAC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45663D5-3FD4-48F6-BB5F-B9D0D10E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163514F2-4EC0-B1A8-8E5E-175A09EA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936596E2-D7A3-04B1-DD0A-A22AD69D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7285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F0AEDB9-E010-085D-666A-3206561FB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4C26F55-6338-A54E-7758-D9227F31A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A35478A5-D198-2D9A-AF7B-97FCA4DA4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BB3F6938-5D0C-3C75-6607-464502AA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CC606DF3-ADCE-64EB-BCB2-7DC7CE127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DEB5A953-C6F7-6670-3E3B-E502DD95A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9137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8519D25-43A4-863D-7A9D-B6DD64048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AB22198C-DC40-8F30-87FB-4E5F00DEE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E0C3EF1-75AB-586E-A2EA-1469444F3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ECABDD11-F48F-E40D-7EA0-A3CFF01A3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DE91DA4A-7793-FC14-8CA6-1D47F1546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E07EFEB6-CFE7-F939-ADEA-3FB6E0FB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6BEA20-4CA2-4F62-AA40-BA646F3D2AD8}" type="datetimeFigureOut">
              <a:rPr lang="he-IL" smtClean="0"/>
              <a:pPr/>
              <a:t>י'/אדר ב/תשפ"ד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555D20EE-C97A-355B-8700-E6CA71957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6DEC8E0D-292F-39B1-6333-FB3FF43C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A52D7FD-6E92-49F3-8F77-F113A8DD59E1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341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81C01E0-3892-F6B2-6009-03A8FBE75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ADCAABDD-7F39-7822-8C5F-F9CE4821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2EEA4FCB-2CD1-E0C5-7FD8-0952542D6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99C74FD6-93BC-FF99-DE6B-29844A3A5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045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994AB28B-1AB5-25F3-C181-42A0BC9A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FD7340FD-F566-15B0-282C-36EDB3D64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A9D3104C-229F-7A16-7A97-98048EF08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449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848C618-7F47-2DC4-9512-E43177C48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738BBB8-916B-3121-AF9F-198809A10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41ADFA92-3745-74AF-62C9-5360FED85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A32AE2C-1B24-F0E3-BEB0-EC47F1618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6BEA20-4CA2-4F62-AA40-BA646F3D2AD8}" type="datetimeFigureOut">
              <a:rPr lang="he-IL" smtClean="0"/>
              <a:pPr/>
              <a:t>י'/אדר ב/תשפ"ד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0FF0F9E5-47F7-6CE0-DE85-B721675A3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06E42F7A-B9AE-3855-5B4C-A0F706734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A52D7FD-6E92-49F3-8F77-F113A8DD59E1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80466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A4FCC05-A906-FCFE-F860-EBB1EB96E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05FDD41C-2C96-AC38-6164-B8F6974530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7BBB8BE3-7F02-1703-9B61-8349A51E5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69F95F9-C6CD-8316-3E88-F0476D2C4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EA20-4CA2-4F62-AA40-BA646F3D2AD8}" type="datetimeFigureOut">
              <a:rPr lang="he-IL" smtClean="0"/>
              <a:t>י'/אדר ב/תשפ"ד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BBC0264C-4330-CF07-E0B8-99006C6B9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D5FB17A3-1B4A-ECE3-4920-268ED566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2D7FD-6E92-49F3-8F77-F113A8DD5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6801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83332BB4-2D19-3658-AEB5-DAEBCA9DF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726A5D33-1805-7FF4-10E8-7A19EFD17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A7D3009-EDC8-BB5B-1385-32C998B8CD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6BEA20-4CA2-4F62-AA40-BA646F3D2AD8}" type="datetimeFigureOut">
              <a:rPr lang="he-IL" smtClean="0"/>
              <a:pPr/>
              <a:t>י'/אדר ב/תשפ"ד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D43BB47A-A5D2-1CE0-DD65-65A1BC9AB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1636030F-29AE-531E-FCF2-0B244F1DD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A52D7FD-6E92-49F3-8F77-F113A8DD59E1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4425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tel:08-6863100" TargetMode="External"/><Relationship Id="rId5" Type="http://schemas.openxmlformats.org/officeDocument/2006/relationships/hyperlink" Target="mailto:moked@mail.gov.il?subject=%D7%A4%D7%A0%D7%99%D7%94%20%D7%9E%D7%90%D7%AA%D7%A8%20gov.il%20%20%D7%94%D7%A8%D7%A9%D7%9E%D7%94%20%D7%9C%D7%9E%D7%A2%D7%A8%D7%9B%D7%AA%20%D7%94%D7%94%D7%96%D7%93%D7%94%D7%95%D7%AA%20%D7%94%D7%9C%D7%90%D7%95%D7%9E%D7%99%D7%AA%20-%20%D7%A9%D7%90%D7%9C%D7%95%D7%AA%20%D7%A0%D7%A4%D7%95%D7%A6%D7%95%D7%AA" TargetMode="External"/><Relationship Id="rId4" Type="http://schemas.openxmlformats.org/officeDocument/2006/relationships/hyperlink" Target="tel:12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-4061" y="7495"/>
            <a:ext cx="12192000" cy="6858000"/>
          </a:xfrm>
          <a:prstGeom prst="rect">
            <a:avLst/>
          </a:prstGeom>
          <a:solidFill>
            <a:srgbClr val="EAEA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TextBox 4"/>
          <p:cNvSpPr txBox="1"/>
          <p:nvPr/>
        </p:nvSpPr>
        <p:spPr>
          <a:xfrm>
            <a:off x="8740989" y="-2100395"/>
            <a:ext cx="4389538" cy="4706091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479"/>
              </a:lnSpc>
            </a:pPr>
            <a:endParaRPr/>
          </a:p>
        </p:txBody>
      </p:sp>
      <p:grpSp>
        <p:nvGrpSpPr>
          <p:cNvPr id="10" name="Group 2"/>
          <p:cNvGrpSpPr/>
          <p:nvPr/>
        </p:nvGrpSpPr>
        <p:grpSpPr>
          <a:xfrm>
            <a:off x="8073696" y="-2339557"/>
            <a:ext cx="6987421" cy="6655022"/>
            <a:chOff x="76200" y="-264639"/>
            <a:chExt cx="1051248" cy="1001239"/>
          </a:xfrm>
        </p:grpSpPr>
        <p:sp>
          <p:nvSpPr>
            <p:cNvPr id="11" name="Freeform 3"/>
            <p:cNvSpPr/>
            <p:nvPr/>
          </p:nvSpPr>
          <p:spPr>
            <a:xfrm>
              <a:off x="314648" y="-264639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14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/>
            </a:p>
          </p:txBody>
        </p:sp>
      </p:grpSp>
      <p:sp>
        <p:nvSpPr>
          <p:cNvPr id="13" name="מלבן מעוגל 12"/>
          <p:cNvSpPr/>
          <p:nvPr/>
        </p:nvSpPr>
        <p:spPr>
          <a:xfrm>
            <a:off x="408679" y="224851"/>
            <a:ext cx="11241003" cy="5868649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177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F1AA102-97DE-D9B0-EC50-342B0CD6E37C}"/>
              </a:ext>
            </a:extLst>
          </p:cNvPr>
          <p:cNvSpPr txBox="1">
            <a:spLocks/>
          </p:cNvSpPr>
          <p:nvPr/>
        </p:nvSpPr>
        <p:spPr>
          <a:xfrm>
            <a:off x="1212760" y="2431486"/>
            <a:ext cx="10157254" cy="165953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 fontAlgn="ctr">
              <a:lnSpc>
                <a:spcPct val="100000"/>
              </a:lnSpc>
            </a:pPr>
            <a:r>
              <a:rPr lang="he-IL" sz="3200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מכרז </a:t>
            </a:r>
            <a:r>
              <a:rPr lang="he-IL" sz="3200" b="1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מרכזי 1-2024</a:t>
            </a:r>
            <a:br>
              <a:rPr lang="he-IL" sz="3200" b="1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3200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</a:t>
            </a:r>
            <a:r>
              <a:rPr lang="he-IL" sz="3200" b="1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שירותי תקשורת סלולריים(</a:t>
            </a:r>
            <a:r>
              <a:rPr lang="he-IL" sz="3200" b="1" dirty="0" err="1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רט"ן</a:t>
            </a:r>
            <a:r>
              <a:rPr lang="he-IL" sz="3200" b="1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וציוד קצה </a:t>
            </a:r>
            <a:r>
              <a:rPr lang="en-US" sz="3200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3200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3200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עבור </a:t>
            </a:r>
            <a:r>
              <a:rPr lang="he-IL" sz="3200" b="1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משרדי הממשלה, יחידות סמך וגופים נלווים -</a:t>
            </a:r>
            <a:r>
              <a:rPr lang="he-IL" sz="3200" b="1" u="sng" dirty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סל 1</a:t>
            </a:r>
            <a:endParaRPr lang="he-IL" sz="3200" b="1" u="sng" dirty="0">
              <a:solidFill>
                <a:srgbClr val="EAE4D2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Freeform 9"/>
          <p:cNvSpPr/>
          <p:nvPr/>
        </p:nvSpPr>
        <p:spPr>
          <a:xfrm>
            <a:off x="-367645" y="3986158"/>
            <a:ext cx="4304648" cy="4376238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3EFE5"/>
          </a:solidFill>
        </p:spPr>
        <p:txBody>
          <a:bodyPr/>
          <a:lstStyle/>
          <a:p>
            <a:endParaRPr lang="he-IL"/>
          </a:p>
        </p:txBody>
      </p:sp>
      <p:grpSp>
        <p:nvGrpSpPr>
          <p:cNvPr id="15" name="Group 12"/>
          <p:cNvGrpSpPr/>
          <p:nvPr/>
        </p:nvGrpSpPr>
        <p:grpSpPr>
          <a:xfrm>
            <a:off x="10440688" y="5048997"/>
            <a:ext cx="715180" cy="715180"/>
            <a:chOff x="0" y="0"/>
            <a:chExt cx="812800" cy="812800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EAE4D2"/>
              </a:solidFill>
              <a:prstDash val="solid"/>
              <a:miter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/>
            </a:p>
          </p:txBody>
        </p:sp>
      </p:grpSp>
      <p:sp>
        <p:nvSpPr>
          <p:cNvPr id="18" name="AutoShape 31"/>
          <p:cNvSpPr/>
          <p:nvPr/>
        </p:nvSpPr>
        <p:spPr>
          <a:xfrm>
            <a:off x="-588648" y="1584002"/>
            <a:ext cx="6008511" cy="0"/>
          </a:xfrm>
          <a:prstGeom prst="line">
            <a:avLst/>
          </a:prstGeom>
          <a:ln w="76200" cap="flat">
            <a:solidFill>
              <a:srgbClr val="EAE4D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he-IL"/>
          </a:p>
        </p:txBody>
      </p:sp>
      <p:sp>
        <p:nvSpPr>
          <p:cNvPr id="19" name="AutoShape 31"/>
          <p:cNvSpPr/>
          <p:nvPr/>
        </p:nvSpPr>
        <p:spPr>
          <a:xfrm>
            <a:off x="407811" y="1126802"/>
            <a:ext cx="6008511" cy="0"/>
          </a:xfrm>
          <a:prstGeom prst="line">
            <a:avLst/>
          </a:prstGeom>
          <a:ln w="76200" cap="flat">
            <a:solidFill>
              <a:srgbClr val="EAE4D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he-IL"/>
          </a:p>
        </p:txBody>
      </p:sp>
      <p:grpSp>
        <p:nvGrpSpPr>
          <p:cNvPr id="20" name="Group 12"/>
          <p:cNvGrpSpPr/>
          <p:nvPr/>
        </p:nvGrpSpPr>
        <p:grpSpPr>
          <a:xfrm>
            <a:off x="4354869" y="640223"/>
            <a:ext cx="715180" cy="715180"/>
            <a:chOff x="0" y="0"/>
            <a:chExt cx="812800" cy="812800"/>
          </a:xfrm>
        </p:grpSpPr>
        <p:sp>
          <p:nvSpPr>
            <p:cNvPr id="21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6200" cap="sq">
              <a:solidFill>
                <a:srgbClr val="EAE4D2"/>
              </a:solidFill>
              <a:prstDash val="solid"/>
              <a:miter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663377" y="5131214"/>
            <a:ext cx="448501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err="1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מינהל</a:t>
            </a:r>
            <a:r>
              <a:rPr lang="he-IL" b="1" dirty="0" smtClean="0">
                <a:solidFill>
                  <a:srgbClr val="EAE4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הרכש הממשלתי</a:t>
            </a:r>
            <a:endParaRPr lang="he-IL" b="1" dirty="0">
              <a:solidFill>
                <a:srgbClr val="EAE4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e-IL" dirty="0"/>
          </a:p>
        </p:txBody>
      </p:sp>
      <p:sp>
        <p:nvSpPr>
          <p:cNvPr id="24" name="AutoShape 31"/>
          <p:cNvSpPr/>
          <p:nvPr/>
        </p:nvSpPr>
        <p:spPr>
          <a:xfrm>
            <a:off x="5641171" y="5497697"/>
            <a:ext cx="6008511" cy="0"/>
          </a:xfrm>
          <a:prstGeom prst="line">
            <a:avLst/>
          </a:prstGeom>
          <a:ln w="76200" cap="flat">
            <a:solidFill>
              <a:srgbClr val="EAE4D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he-IL"/>
          </a:p>
        </p:txBody>
      </p:sp>
      <p:pic>
        <p:nvPicPr>
          <p:cNvPr id="25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14" y="4711342"/>
            <a:ext cx="2497855" cy="16107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10704" y="1099046"/>
            <a:ext cx="455931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6600" b="1" dirty="0">
                <a:solidFill>
                  <a:srgbClr val="EAE4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כנס מציעים</a:t>
            </a:r>
            <a:endParaRPr lang="he-IL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70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58913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5" name="כותרת 1"/>
          <p:cNvSpPr>
            <a:spLocks noGrp="1"/>
          </p:cNvSpPr>
          <p:nvPr>
            <p:ph type="title"/>
          </p:nvPr>
        </p:nvSpPr>
        <p:spPr>
          <a:xfrm>
            <a:off x="398911" y="181277"/>
            <a:ext cx="8782079" cy="1109515"/>
          </a:xfrm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שלבי המכרז – שלב ראשון </a:t>
            </a:r>
            <a:r>
              <a:rPr lang="he-IL" sz="2400" b="1" dirty="0" smtClean="0">
                <a:solidFill>
                  <a:schemeClr val="accent1">
                    <a:lumMod val="50000"/>
                  </a:schemeClr>
                </a:solidFill>
              </a:rPr>
              <a:t>לאחר </a:t>
            </a:r>
            <a:r>
              <a:rPr lang="he-IL" sz="2400" b="1" dirty="0">
                <a:solidFill>
                  <a:schemeClr val="accent1">
                    <a:lumMod val="50000"/>
                  </a:schemeClr>
                </a:solidFill>
              </a:rPr>
              <a:t>הגשת </a:t>
            </a:r>
            <a:r>
              <a:rPr lang="he-IL" sz="2400" b="1" dirty="0" smtClean="0">
                <a:solidFill>
                  <a:schemeClr val="accent1">
                    <a:lumMod val="50000"/>
                  </a:schemeClr>
                </a:solidFill>
              </a:rPr>
              <a:t>הצעות</a:t>
            </a:r>
            <a:endParaRPr lang="he-IL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4" name="מציין מיקום תוכן 2"/>
          <p:cNvSpPr txBox="1">
            <a:spLocks/>
          </p:cNvSpPr>
          <p:nvPr/>
        </p:nvSpPr>
        <p:spPr>
          <a:xfrm>
            <a:off x="331445" y="1819593"/>
            <a:ext cx="8561368" cy="3351218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8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בדיקת עמידת המציעים בתנאי סף מנהליים ומקצועיים.</a:t>
            </a:r>
          </a:p>
          <a:p>
            <a:pPr marL="342900" indent="-342900">
              <a:lnSpc>
                <a:spcPct val="18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השלמות טכניות ככל שיידרש.  </a:t>
            </a:r>
          </a:p>
          <a:p>
            <a:pPr marL="342900" indent="-342900">
              <a:lnSpc>
                <a:spcPct val="18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ניקוד איכות ההצעות.</a:t>
            </a:r>
          </a:p>
          <a:p>
            <a:pPr marL="342900" indent="-342900">
              <a:lnSpc>
                <a:spcPct val="18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הכרזת על "מציעים מאושרים" שעמדו בשלב הראשון.</a:t>
            </a:r>
            <a:endParaRPr lang="he-I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3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58913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5" name="כותרת 1"/>
          <p:cNvSpPr>
            <a:spLocks noGrp="1"/>
          </p:cNvSpPr>
          <p:nvPr>
            <p:ph type="title"/>
          </p:nvPr>
        </p:nvSpPr>
        <p:spPr>
          <a:xfrm>
            <a:off x="398911" y="181277"/>
            <a:ext cx="8782079" cy="1109515"/>
          </a:xfrm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שלבי המכרז – שלב </a:t>
            </a:r>
            <a:r>
              <a:rPr lang="he-IL" sz="4800" b="1" dirty="0" smtClean="0">
                <a:solidFill>
                  <a:schemeClr val="accent1">
                    <a:lumMod val="50000"/>
                  </a:schemeClr>
                </a:solidFill>
              </a:rPr>
              <a:t>שני </a:t>
            </a:r>
            <a:r>
              <a:rPr lang="he-IL" sz="2400" b="1" dirty="0" smtClean="0">
                <a:solidFill>
                  <a:schemeClr val="accent1">
                    <a:lumMod val="50000"/>
                  </a:schemeClr>
                </a:solidFill>
              </a:rPr>
              <a:t>לאחר בדיקת ההצעות</a:t>
            </a:r>
            <a:endParaRPr lang="he-IL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7" name="מציין מיקום תוכן 2"/>
          <p:cNvSpPr txBox="1">
            <a:spLocks/>
          </p:cNvSpPr>
          <p:nvPr/>
        </p:nvSpPr>
        <p:spPr>
          <a:xfrm>
            <a:off x="-35979" y="1278547"/>
            <a:ext cx="9216969" cy="5661515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הגשת ערבות מכרז דיגיטלית 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הגשת הצעות מחיר במערכת יהלום הנחיות יפורסמו בנפרד.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שקלול הצעת המחיר עם ציון האיכות:</a:t>
            </a:r>
          </a:p>
          <a:p>
            <a:pPr>
              <a:lnSpc>
                <a:spcPct val="190000"/>
              </a:lnSpc>
              <a:spcBef>
                <a:spcPct val="20000"/>
              </a:spcBef>
              <a:defRPr/>
            </a:pPr>
            <a:endParaRPr lang="he-IL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דירוג ההצעות: ההצעה בעלת הציון המשוקלל הגבוה ביותר תדורג במקום הראשון ויתר ההצעות תנוקדנה אחריה בהתאם </a:t>
            </a:r>
            <a:r>
              <a:rPr lang="he-IL" sz="1600" dirty="0" err="1" smtClean="0">
                <a:solidFill>
                  <a:schemeClr val="accent1">
                    <a:lumMod val="50000"/>
                  </a:schemeClr>
                </a:solidFill>
              </a:rPr>
              <a:t>לציונן</a:t>
            </a: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 המשוקלל. שתי ההצעות עם השקלול הכי גבוה ידורגו כמציע מדורג ראשון וכמציע מדורג שני.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מבין שני המציעים המדורגים ראשון ושני ייבדק הפער בין אחוז ההנחה המשוקלל במקרה הפער </a:t>
            </a:r>
            <a:r>
              <a:rPr lang="he-IL" sz="1600" dirty="0">
                <a:solidFill>
                  <a:schemeClr val="accent1">
                    <a:lumMod val="50000"/>
                  </a:schemeClr>
                </a:solidFill>
              </a:rPr>
              <a:t>יהיה גבוה </a:t>
            </a: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מהשיעור שנקבע על ידי ועדת המכרזים יפעל עורך המכרז בהתאם למנגנון המפורט במכרז.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הפעלת מנגנון השוואת מחיר להצעת המחיר המדורגת שנייה בכל קטגוריה. 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600" dirty="0" smtClean="0">
                <a:solidFill>
                  <a:schemeClr val="accent1">
                    <a:lumMod val="50000"/>
                  </a:schemeClr>
                </a:solidFill>
              </a:rPr>
              <a:t>הכרזה על מועמדים לזכייה: מציע שהצעתו דורגה ראשונה, כמועמד לזכייה כזוכה ראשי במכרז, מציע שהצעתו דורגה שניה, כמועמד לזכייה כזוכה משני במכרז.</a:t>
            </a:r>
          </a:p>
          <a:p>
            <a:pPr>
              <a:lnSpc>
                <a:spcPct val="190000"/>
              </a:lnSpc>
              <a:spcBef>
                <a:spcPct val="20000"/>
              </a:spcBef>
              <a:defRPr/>
            </a:pPr>
            <a:endParaRPr lang="he-IL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5338886" y="1220611"/>
            <a:ext cx="1316892" cy="502915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1600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500,000 ₪ </a:t>
            </a:r>
            <a:endParaRPr lang="en-US" sz="1600" dirty="0">
              <a:solidFill>
                <a:srgbClr val="223B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1411195" y="2225388"/>
            <a:ext cx="1578707" cy="898760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1600" b="1" u="sng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מחיר</a:t>
            </a:r>
            <a:r>
              <a:rPr lang="he-IL" sz="1600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 rtl="1"/>
            <a:r>
              <a:rPr lang="he-IL" sz="1600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70%</a:t>
            </a:r>
            <a:endParaRPr lang="en-US" sz="1600" dirty="0">
              <a:solidFill>
                <a:srgbClr val="223B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3365042" y="2225388"/>
            <a:ext cx="2223477" cy="898759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1600" b="1" u="sng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איכות  30%</a:t>
            </a:r>
          </a:p>
          <a:p>
            <a:pPr algn="ctr"/>
            <a:r>
              <a:rPr lang="he-IL" sz="1600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 הערכת איכות המציע</a:t>
            </a:r>
          </a:p>
          <a:p>
            <a:pPr algn="ctr"/>
            <a:r>
              <a:rPr lang="he-IL" sz="1600" dirty="0">
                <a:solidFill>
                  <a:srgbClr val="223B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 שירותים נוספים שיוצעו</a:t>
            </a:r>
            <a:endParaRPr lang="en-US" sz="1600" dirty="0">
              <a:solidFill>
                <a:srgbClr val="223B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39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58913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5" name="כותרת 1"/>
          <p:cNvSpPr>
            <a:spLocks noGrp="1"/>
          </p:cNvSpPr>
          <p:nvPr>
            <p:ph type="title"/>
          </p:nvPr>
        </p:nvSpPr>
        <p:spPr>
          <a:xfrm>
            <a:off x="398911" y="181277"/>
            <a:ext cx="8782079" cy="1109515"/>
          </a:xfrm>
        </p:spPr>
        <p:txBody>
          <a:bodyPr>
            <a:normAutofit fontScale="90000"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הגשת מסמכים ספקים מועמדים לזכייה </a:t>
            </a:r>
            <a:endParaRPr lang="he-IL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4" name="מציין מיקום תוכן 2"/>
          <p:cNvSpPr txBox="1">
            <a:spLocks/>
          </p:cNvSpPr>
          <p:nvPr/>
        </p:nvSpPr>
        <p:spPr>
          <a:xfrm>
            <a:off x="69342" y="1622566"/>
            <a:ext cx="8960279" cy="5275633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ערבות ביצוע דיגיטלית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ביטוחים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הסכם התקשרות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מימוש ההיבטים הקשורים להיערכות הספק לעמידה בדרישות המכרז. </a:t>
            </a:r>
          </a:p>
          <a:p>
            <a:pPr marL="342900" indent="-342900">
              <a:lnSpc>
                <a:spcPct val="1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צירוף הצהרה כתובה ומפורטת אודות התקשרות עם חברה בלתי קשורה למציע לבדיקת איכות כיסוי קליטה.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הצגת דו"ח מצב קיים בדבר כיסוי איכות קליטה.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הגשת </a:t>
            </a:r>
            <a:r>
              <a:rPr lang="he-IL" sz="1800" dirty="0" err="1" smtClean="0">
                <a:solidFill>
                  <a:schemeClr val="accent1">
                    <a:lumMod val="50000"/>
                  </a:schemeClr>
                </a:solidFill>
              </a:rPr>
              <a:t>תוכנית</a:t>
            </a: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 עבודה פרטנית למימוש פערי איכות כיסוי קליטה בהתאם לתוכנית שיוך מזמינים.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1800" dirty="0" smtClean="0">
                <a:solidFill>
                  <a:schemeClr val="accent1">
                    <a:lumMod val="50000"/>
                  </a:schemeClr>
                </a:solidFill>
              </a:rPr>
              <a:t>הגשת דגמי מכשירים.</a:t>
            </a:r>
            <a:endParaRPr lang="he-IL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1428309" y="1702928"/>
            <a:ext cx="2240073" cy="898759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marL="0" lvl="1" algn="ctr" fontAlgn="ctr"/>
            <a:r>
              <a:rPr lang="he-IL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ערבות ביצוע ספק שני</a:t>
            </a:r>
          </a:p>
          <a:p>
            <a:pPr algn="ctr"/>
            <a:r>
              <a:rPr lang="he-I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6,000,000 ₪ </a:t>
            </a:r>
            <a:endParaRPr lang="en-US" sz="1400" dirty="0">
              <a:solidFill>
                <a:srgbClr val="223B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4035823" y="1702929"/>
            <a:ext cx="2332808" cy="898759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marL="0" lvl="1" algn="ctr" fontAlgn="ctr"/>
            <a:r>
              <a:rPr lang="he-IL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ערבות ביצוע ספק ראשון</a:t>
            </a:r>
          </a:p>
          <a:p>
            <a:pPr algn="ctr"/>
            <a:r>
              <a:rPr lang="he-I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9,000,000 ₪ </a:t>
            </a:r>
            <a:endParaRPr lang="en-US" sz="1400" dirty="0">
              <a:solidFill>
                <a:srgbClr val="223B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6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58913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1543886" y="290695"/>
            <a:ext cx="7824895" cy="1005013"/>
          </a:xfrm>
          <a:prstGeom prst="roundRect">
            <a:avLst/>
          </a:prstGeom>
          <a:solidFill>
            <a:schemeClr val="tx2">
              <a:lumMod val="75000"/>
              <a:alpha val="80000"/>
            </a:schemeClr>
          </a:solidFill>
          <a:ln>
            <a:solidFill>
              <a:schemeClr val="bg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/>
            <a:r>
              <a:rPr lang="he-IL" sz="3200" b="1" dirty="0">
                <a:solidFill>
                  <a:schemeClr val="bg1"/>
                </a:solidFill>
                <a:latin typeface="Arial" panose="020B0604020202020204" pitchFamily="34" charset="0"/>
              </a:rPr>
              <a:t>עיקרי השינויים מהמכרז הקודם 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מלבן מעוגל 27"/>
          <p:cNvSpPr/>
          <p:nvPr/>
        </p:nvSpPr>
        <p:spPr>
          <a:xfrm>
            <a:off x="266700" y="1452145"/>
            <a:ext cx="8953500" cy="483435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שירות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ESIM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למשתמשים כברירת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מחדל.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שדרוג שירותים לחבילת הבסיס להחלטת המציעים.</a:t>
            </a: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הליסינג למכשיר קצה גדלה מ18 ל24 חודשים. </a:t>
            </a: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המשתמשים יוכלו לשדרג מכשירי קצה במודל ליסינג ממגוון המכשירים שמפורסמים באתרים של הספקים ע"ח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המכסה.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פתרונות הנדסיים סלולריים בדרך של הקמת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פרויקט.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"בועה סלולרית"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על בסיס אתרי הרדיו הקיימים ואו על בסיס אתרי סלולר ניידים.</a:t>
            </a: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תכניות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מצרפיות עם נפח קבוע והיקף משתמשים משתנה/מוגדר</a:t>
            </a:r>
          </a:p>
          <a:p>
            <a:pPr marL="355600" indent="-3556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מערכת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he-IL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הכל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בדיגיטל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אספקת מערכת למשתמשים לניהול כלל השירותים</a:t>
            </a:r>
          </a:p>
        </p:txBody>
      </p:sp>
    </p:spTree>
    <p:extLst>
      <p:ext uri="{BB962C8B-B14F-4D97-AF65-F5344CB8AC3E}">
        <p14:creationId xmlns:p14="http://schemas.microsoft.com/office/powerpoint/2010/main" val="18818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EFE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800" dirty="0" smtClean="0">
              <a:solidFill>
                <a:schemeClr val="accent5">
                  <a:lumMod val="50000"/>
                </a:schemeClr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  <a:p>
            <a:pPr algn="ctr"/>
            <a:r>
              <a:rPr lang="he-IL" sz="28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מינהל</a:t>
            </a:r>
            <a:r>
              <a:rPr lang="he-IL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e-IL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הרכש הממשלתי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e-I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AutoShape 31"/>
          <p:cNvSpPr/>
          <p:nvPr/>
        </p:nvSpPr>
        <p:spPr>
          <a:xfrm>
            <a:off x="3392320" y="2978510"/>
            <a:ext cx="6000484" cy="27441"/>
          </a:xfrm>
          <a:prstGeom prst="line">
            <a:avLst/>
          </a:prstGeom>
          <a:ln w="76200" cap="flat">
            <a:solidFill>
              <a:schemeClr val="accent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he-IL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 flipH="1">
            <a:off x="-1" y="1833491"/>
            <a:ext cx="12191999" cy="1075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he-IL" sz="6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בהצלחה</a:t>
            </a:r>
          </a:p>
        </p:txBody>
      </p:sp>
    </p:spTree>
    <p:extLst>
      <p:ext uri="{BB962C8B-B14F-4D97-AF65-F5344CB8AC3E}">
        <p14:creationId xmlns:p14="http://schemas.microsoft.com/office/powerpoint/2010/main" val="41736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2"/>
          <p:cNvGrpSpPr/>
          <p:nvPr/>
        </p:nvGrpSpPr>
        <p:grpSpPr>
          <a:xfrm>
            <a:off x="8073696" y="-2339557"/>
            <a:ext cx="6987421" cy="6655022"/>
            <a:chOff x="76200" y="-264639"/>
            <a:chExt cx="1051248" cy="1001239"/>
          </a:xfrm>
        </p:grpSpPr>
        <p:sp>
          <p:nvSpPr>
            <p:cNvPr id="11" name="Freeform 3"/>
            <p:cNvSpPr/>
            <p:nvPr/>
          </p:nvSpPr>
          <p:spPr>
            <a:xfrm>
              <a:off x="314648" y="-264639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14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/>
            </a:p>
          </p:txBody>
        </p:sp>
      </p:grpSp>
      <p:sp>
        <p:nvSpPr>
          <p:cNvPr id="2" name="מלבן 1"/>
          <p:cNvSpPr/>
          <p:nvPr/>
        </p:nvSpPr>
        <p:spPr>
          <a:xfrm>
            <a:off x="47106" y="2994"/>
            <a:ext cx="12192000" cy="6858000"/>
          </a:xfrm>
          <a:prstGeom prst="rect">
            <a:avLst/>
          </a:prstGeom>
          <a:solidFill>
            <a:srgbClr val="EAEA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12" name="TextBox 4"/>
          <p:cNvSpPr txBox="1"/>
          <p:nvPr/>
        </p:nvSpPr>
        <p:spPr>
          <a:xfrm>
            <a:off x="8740989" y="-2100395"/>
            <a:ext cx="4389538" cy="4706091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479"/>
              </a:lnSpc>
            </a:pPr>
            <a:endParaRPr/>
          </a:p>
        </p:txBody>
      </p:sp>
      <p:sp>
        <p:nvSpPr>
          <p:cNvPr id="13" name="מלבן מעוגל 12"/>
          <p:cNvSpPr/>
          <p:nvPr/>
        </p:nvSpPr>
        <p:spPr>
          <a:xfrm>
            <a:off x="408679" y="224851"/>
            <a:ext cx="11241003" cy="5868649"/>
          </a:xfrm>
          <a:prstGeom prst="roundRect">
            <a:avLst/>
          </a:prstGeom>
          <a:solidFill>
            <a:srgbClr val="F7F5EF"/>
          </a:solidFill>
          <a:ln>
            <a:solidFill>
              <a:srgbClr val="177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Freeform 9"/>
          <p:cNvSpPr/>
          <p:nvPr/>
        </p:nvSpPr>
        <p:spPr>
          <a:xfrm>
            <a:off x="-1176894" y="5393171"/>
            <a:ext cx="4304648" cy="4376238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</p:spPr>
        <p:txBody>
          <a:bodyPr/>
          <a:lstStyle/>
          <a:p>
            <a:endParaRPr lang="he-IL"/>
          </a:p>
        </p:txBody>
      </p:sp>
      <p:pic>
        <p:nvPicPr>
          <p:cNvPr id="15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9" y="252650"/>
            <a:ext cx="1889052" cy="12181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88" y="6553217"/>
            <a:ext cx="19177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b="1" dirty="0" err="1" smtClean="0">
                <a:solidFill>
                  <a:schemeClr val="bg1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מינהל</a:t>
            </a:r>
            <a:r>
              <a:rPr lang="he-IL" sz="1400" b="1" dirty="0" smtClean="0">
                <a:solidFill>
                  <a:schemeClr val="bg1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 הרכש הממשלתי</a:t>
            </a:r>
            <a:endParaRPr lang="he-IL" sz="1400" b="1" dirty="0">
              <a:solidFill>
                <a:schemeClr val="bg1"/>
              </a:solidFill>
              <a:latin typeface="Alef" panose="00000500000000000000" pitchFamily="2" charset="-79"/>
              <a:cs typeface="Alef" panose="00000500000000000000" pitchFamily="2" charset="-79"/>
            </a:endParaRPr>
          </a:p>
        </p:txBody>
      </p:sp>
      <p:sp>
        <p:nvSpPr>
          <p:cNvPr id="16" name="Freeform 3">
            <a:extLst>
              <a:ext uri="{FF2B5EF4-FFF2-40B4-BE49-F238E27FC236}">
                <a16:creationId xmlns:a16="http://schemas.microsoft.com/office/drawing/2014/main" id="{CE3A31F7-C0F6-724B-BA1F-329F48A0F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188" y="2415364"/>
            <a:ext cx="5520837" cy="2576463"/>
          </a:xfrm>
          <a:custGeom>
            <a:avLst/>
            <a:gdLst>
              <a:gd name="T0" fmla="*/ 7715 w 8235"/>
              <a:gd name="T1" fmla="*/ 0 h 3787"/>
              <a:gd name="T2" fmla="*/ 519 w 8235"/>
              <a:gd name="T3" fmla="*/ 0 h 3787"/>
              <a:gd name="T4" fmla="*/ 519 w 8235"/>
              <a:gd name="T5" fmla="*/ 0 h 3787"/>
              <a:gd name="T6" fmla="*/ 0 w 8235"/>
              <a:gd name="T7" fmla="*/ 519 h 3787"/>
              <a:gd name="T8" fmla="*/ 0 w 8235"/>
              <a:gd name="T9" fmla="*/ 2789 h 3787"/>
              <a:gd name="T10" fmla="*/ 0 w 8235"/>
              <a:gd name="T11" fmla="*/ 2789 h 3787"/>
              <a:gd name="T12" fmla="*/ 519 w 8235"/>
              <a:gd name="T13" fmla="*/ 3308 h 3787"/>
              <a:gd name="T14" fmla="*/ 1304 w 8235"/>
              <a:gd name="T15" fmla="*/ 3308 h 3787"/>
              <a:gd name="T16" fmla="*/ 1305 w 8235"/>
              <a:gd name="T17" fmla="*/ 3786 h 3787"/>
              <a:gd name="T18" fmla="*/ 2341 w 8235"/>
              <a:gd name="T19" fmla="*/ 3308 h 3787"/>
              <a:gd name="T20" fmla="*/ 7715 w 8235"/>
              <a:gd name="T21" fmla="*/ 3308 h 3787"/>
              <a:gd name="T22" fmla="*/ 7715 w 8235"/>
              <a:gd name="T23" fmla="*/ 3308 h 3787"/>
              <a:gd name="T24" fmla="*/ 8234 w 8235"/>
              <a:gd name="T25" fmla="*/ 2789 h 3787"/>
              <a:gd name="T26" fmla="*/ 8234 w 8235"/>
              <a:gd name="T27" fmla="*/ 519 h 3787"/>
              <a:gd name="T28" fmla="*/ 8234 w 8235"/>
              <a:gd name="T29" fmla="*/ 519 h 3787"/>
              <a:gd name="T30" fmla="*/ 7715 w 8235"/>
              <a:gd name="T31" fmla="*/ 0 h 3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35" h="3787">
                <a:moveTo>
                  <a:pt x="7715" y="0"/>
                </a:moveTo>
                <a:lnTo>
                  <a:pt x="519" y="0"/>
                </a:lnTo>
                <a:lnTo>
                  <a:pt x="519" y="0"/>
                </a:lnTo>
                <a:cubicBezTo>
                  <a:pt x="234" y="0"/>
                  <a:pt x="0" y="234"/>
                  <a:pt x="0" y="519"/>
                </a:cubicBezTo>
                <a:lnTo>
                  <a:pt x="0" y="2789"/>
                </a:lnTo>
                <a:lnTo>
                  <a:pt x="0" y="2789"/>
                </a:lnTo>
                <a:cubicBezTo>
                  <a:pt x="0" y="3074"/>
                  <a:pt x="234" y="3308"/>
                  <a:pt x="519" y="3308"/>
                </a:cubicBezTo>
                <a:lnTo>
                  <a:pt x="1304" y="3308"/>
                </a:lnTo>
                <a:lnTo>
                  <a:pt x="1305" y="3786"/>
                </a:lnTo>
                <a:lnTo>
                  <a:pt x="2341" y="3308"/>
                </a:lnTo>
                <a:lnTo>
                  <a:pt x="7715" y="3308"/>
                </a:lnTo>
                <a:lnTo>
                  <a:pt x="7715" y="3308"/>
                </a:lnTo>
                <a:cubicBezTo>
                  <a:pt x="8000" y="3308"/>
                  <a:pt x="8234" y="3074"/>
                  <a:pt x="8234" y="2789"/>
                </a:cubicBezTo>
                <a:lnTo>
                  <a:pt x="8234" y="519"/>
                </a:lnTo>
                <a:lnTo>
                  <a:pt x="8234" y="519"/>
                </a:lnTo>
                <a:cubicBezTo>
                  <a:pt x="8234" y="234"/>
                  <a:pt x="8000" y="0"/>
                  <a:pt x="7715" y="0"/>
                </a:cubicBezTo>
              </a:path>
            </a:pathLst>
          </a:custGeom>
          <a:solidFill>
            <a:schemeClr val="accent1">
              <a:lumMod val="50000"/>
              <a:alpha val="76000"/>
            </a:schemeClr>
          </a:solidFill>
          <a:ln w="3175">
            <a:solidFill>
              <a:srgbClr val="296228"/>
            </a:solidFill>
          </a:ln>
          <a:effectLst/>
        </p:spPr>
        <p:txBody>
          <a:bodyPr wrap="none" anchor="ctr"/>
          <a:lstStyle/>
          <a:p>
            <a:pPr defTabSz="914217">
              <a:defRPr/>
            </a:pPr>
            <a:endParaRPr lang="en-US" dirty="0">
              <a:solidFill>
                <a:srgbClr val="747994"/>
              </a:solidFill>
              <a:latin typeface="Poppins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127CF2-B0D8-0743-8CC2-92A1BB8C22AB}"/>
              </a:ext>
            </a:extLst>
          </p:cNvPr>
          <p:cNvSpPr txBox="1"/>
          <p:nvPr/>
        </p:nvSpPr>
        <p:spPr>
          <a:xfrm>
            <a:off x="7418110" y="2490399"/>
            <a:ext cx="3364190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914217">
              <a:defRPr/>
            </a:pPr>
            <a:r>
              <a:rPr lang="he-IL" sz="3600" b="1" spc="-15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ניסים בן צרפתי</a:t>
            </a:r>
            <a:endParaRPr lang="en-US" sz="3600" b="1" spc="-15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F6310-10C7-D04A-A354-067A69551590}"/>
              </a:ext>
            </a:extLst>
          </p:cNvPr>
          <p:cNvSpPr txBox="1"/>
          <p:nvPr/>
        </p:nvSpPr>
        <p:spPr>
          <a:xfrm>
            <a:off x="6486769" y="3091448"/>
            <a:ext cx="42955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7" rtl="1">
              <a:defRPr/>
            </a:pPr>
            <a:r>
              <a:rPr lang="he-IL" sz="2000" b="1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עורך המכרז</a:t>
            </a:r>
          </a:p>
          <a:p>
            <a:pPr algn="r" defTabSz="914217" rtl="1">
              <a:defRPr/>
            </a:pPr>
            <a:r>
              <a:rPr lang="he-IL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ראש צוות מכרזי תקשורת ומולטימדיה</a:t>
            </a:r>
          </a:p>
          <a:p>
            <a:pPr algn="r" defTabSz="914217" rtl="1">
              <a:defRPr/>
            </a:pPr>
            <a:r>
              <a:rPr lang="he-IL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מינהל הרכש הממשלתי</a:t>
            </a:r>
          </a:p>
          <a:p>
            <a:pPr algn="r" defTabSz="914217" rtl="1">
              <a:defRPr/>
            </a:pPr>
            <a:r>
              <a:rPr lang="en-US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nisimtza@mof.gov.il</a:t>
            </a:r>
            <a:endParaRPr lang="he-IL" sz="2000" spc="-10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  <a:p>
            <a:pPr algn="r" defTabSz="914217" rtl="1">
              <a:defRPr/>
            </a:pPr>
            <a:r>
              <a:rPr lang="he-IL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050-2001243</a:t>
            </a:r>
            <a:endParaRPr lang="en-US" sz="2000" spc="-10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BD098142-82C4-E34A-B18E-F55C1F2E8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856" y="2415363"/>
            <a:ext cx="5056057" cy="2576463"/>
          </a:xfrm>
          <a:custGeom>
            <a:avLst/>
            <a:gdLst>
              <a:gd name="T0" fmla="*/ 519 w 8235"/>
              <a:gd name="T1" fmla="*/ 0 h 3787"/>
              <a:gd name="T2" fmla="*/ 7714 w 8235"/>
              <a:gd name="T3" fmla="*/ 0 h 3787"/>
              <a:gd name="T4" fmla="*/ 7714 w 8235"/>
              <a:gd name="T5" fmla="*/ 0 h 3787"/>
              <a:gd name="T6" fmla="*/ 8234 w 8235"/>
              <a:gd name="T7" fmla="*/ 519 h 3787"/>
              <a:gd name="T8" fmla="*/ 8234 w 8235"/>
              <a:gd name="T9" fmla="*/ 2789 h 3787"/>
              <a:gd name="T10" fmla="*/ 8234 w 8235"/>
              <a:gd name="T11" fmla="*/ 2789 h 3787"/>
              <a:gd name="T12" fmla="*/ 7714 w 8235"/>
              <a:gd name="T13" fmla="*/ 3308 h 3787"/>
              <a:gd name="T14" fmla="*/ 6930 w 8235"/>
              <a:gd name="T15" fmla="*/ 3308 h 3787"/>
              <a:gd name="T16" fmla="*/ 6929 w 8235"/>
              <a:gd name="T17" fmla="*/ 3786 h 3787"/>
              <a:gd name="T18" fmla="*/ 5892 w 8235"/>
              <a:gd name="T19" fmla="*/ 3308 h 3787"/>
              <a:gd name="T20" fmla="*/ 519 w 8235"/>
              <a:gd name="T21" fmla="*/ 3308 h 3787"/>
              <a:gd name="T22" fmla="*/ 519 w 8235"/>
              <a:gd name="T23" fmla="*/ 3308 h 3787"/>
              <a:gd name="T24" fmla="*/ 0 w 8235"/>
              <a:gd name="T25" fmla="*/ 2789 h 3787"/>
              <a:gd name="T26" fmla="*/ 0 w 8235"/>
              <a:gd name="T27" fmla="*/ 519 h 3787"/>
              <a:gd name="T28" fmla="*/ 0 w 8235"/>
              <a:gd name="T29" fmla="*/ 519 h 3787"/>
              <a:gd name="T30" fmla="*/ 519 w 8235"/>
              <a:gd name="T31" fmla="*/ 0 h 3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35" h="3787">
                <a:moveTo>
                  <a:pt x="519" y="0"/>
                </a:moveTo>
                <a:lnTo>
                  <a:pt x="7714" y="0"/>
                </a:lnTo>
                <a:lnTo>
                  <a:pt x="7714" y="0"/>
                </a:lnTo>
                <a:cubicBezTo>
                  <a:pt x="8000" y="0"/>
                  <a:pt x="8234" y="234"/>
                  <a:pt x="8234" y="519"/>
                </a:cubicBezTo>
                <a:lnTo>
                  <a:pt x="8234" y="2789"/>
                </a:lnTo>
                <a:lnTo>
                  <a:pt x="8234" y="2789"/>
                </a:lnTo>
                <a:cubicBezTo>
                  <a:pt x="8234" y="3074"/>
                  <a:pt x="8000" y="3308"/>
                  <a:pt x="7714" y="3308"/>
                </a:cubicBezTo>
                <a:lnTo>
                  <a:pt x="6930" y="3308"/>
                </a:lnTo>
                <a:lnTo>
                  <a:pt x="6929" y="3786"/>
                </a:lnTo>
                <a:lnTo>
                  <a:pt x="5892" y="3308"/>
                </a:lnTo>
                <a:lnTo>
                  <a:pt x="519" y="3308"/>
                </a:lnTo>
                <a:lnTo>
                  <a:pt x="519" y="3308"/>
                </a:lnTo>
                <a:cubicBezTo>
                  <a:pt x="234" y="3308"/>
                  <a:pt x="0" y="3074"/>
                  <a:pt x="0" y="2789"/>
                </a:cubicBezTo>
                <a:lnTo>
                  <a:pt x="0" y="519"/>
                </a:lnTo>
                <a:lnTo>
                  <a:pt x="0" y="519"/>
                </a:lnTo>
                <a:cubicBezTo>
                  <a:pt x="0" y="234"/>
                  <a:pt x="234" y="0"/>
                  <a:pt x="519" y="0"/>
                </a:cubicBezTo>
              </a:path>
            </a:pathLst>
          </a:custGeom>
          <a:solidFill>
            <a:schemeClr val="accent1">
              <a:lumMod val="50000"/>
              <a:alpha val="50000"/>
            </a:schemeClr>
          </a:solidFill>
          <a:ln>
            <a:solidFill>
              <a:srgbClr val="296228"/>
            </a:solidFill>
          </a:ln>
          <a:effectLst/>
        </p:spPr>
        <p:txBody>
          <a:bodyPr wrap="none" anchor="ctr"/>
          <a:lstStyle/>
          <a:p>
            <a:pPr defTabSz="914217">
              <a:defRPr/>
            </a:pPr>
            <a:endParaRPr lang="en-US" dirty="0">
              <a:solidFill>
                <a:srgbClr val="747994"/>
              </a:solidFill>
              <a:latin typeface="Poppins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127CF2-B0D8-0743-8CC2-92A1BB8C22AB}"/>
              </a:ext>
            </a:extLst>
          </p:cNvPr>
          <p:cNvSpPr txBox="1"/>
          <p:nvPr/>
        </p:nvSpPr>
        <p:spPr>
          <a:xfrm>
            <a:off x="1745507" y="2546712"/>
            <a:ext cx="3364190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914217">
              <a:defRPr/>
            </a:pPr>
            <a:r>
              <a:rPr lang="he-IL" sz="3600" b="1" spc="-15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קורין יהודה</a:t>
            </a:r>
            <a:endParaRPr lang="en-US" sz="3600" b="1" spc="-15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4F6310-10C7-D04A-A354-067A69551590}"/>
              </a:ext>
            </a:extLst>
          </p:cNvPr>
          <p:cNvSpPr txBox="1"/>
          <p:nvPr/>
        </p:nvSpPr>
        <p:spPr>
          <a:xfrm>
            <a:off x="1168399" y="3193043"/>
            <a:ext cx="42955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217" rtl="1">
              <a:defRPr/>
            </a:pPr>
            <a:r>
              <a:rPr lang="he-IL" sz="2000" b="1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עורכת מכרזים</a:t>
            </a:r>
          </a:p>
          <a:p>
            <a:pPr algn="r" defTabSz="914217" rtl="1">
              <a:defRPr/>
            </a:pPr>
            <a:r>
              <a:rPr lang="he-IL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מינהל הרכש הממשלתי</a:t>
            </a:r>
          </a:p>
          <a:p>
            <a:pPr algn="r" defTabSz="914217" rtl="1">
              <a:defRPr/>
            </a:pPr>
            <a:r>
              <a:rPr lang="he-IL" sz="2000" spc="-10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052-5310351</a:t>
            </a:r>
            <a:endParaRPr lang="en-US" sz="2000" spc="-10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8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77060" y="1012161"/>
            <a:ext cx="9265350" cy="4850168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lvl="3">
              <a:lnSpc>
                <a:spcPct val="200000"/>
              </a:lnSpc>
              <a:spcBef>
                <a:spcPct val="20000"/>
              </a:spcBef>
              <a:defRPr/>
            </a:pPr>
            <a:endParaRPr lang="he-I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he-IL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e-IL" sz="2400" dirty="0">
              <a:solidFill>
                <a:srgbClr val="FF0000"/>
              </a:solidFill>
            </a:endParaRPr>
          </a:p>
        </p:txBody>
      </p:sp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11669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  <a:endParaRPr lang="he-IL" sz="28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1145896" y="5909231"/>
            <a:ext cx="7563197" cy="891744"/>
          </a:xfrm>
          <a:prstGeom prst="roundRect">
            <a:avLst/>
          </a:prstGeom>
          <a:solidFill>
            <a:schemeClr val="tx2">
              <a:lumMod val="75000"/>
              <a:alpha val="80000"/>
            </a:schemeClr>
          </a:solidFill>
          <a:ln>
            <a:solidFill>
              <a:schemeClr val="bg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2000" b="1" dirty="0">
                <a:solidFill>
                  <a:schemeClr val="bg1"/>
                </a:solidFill>
              </a:rPr>
              <a:t>הכנס אינו מחליף את מסמכי המכרז או את המענה לשאלות ההבהרה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649" y="1273039"/>
            <a:ext cx="8558529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כנס הספקים יעסוק בסל מספר 1</a:t>
            </a:r>
          </a:p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במהלך הכנס לא יתאפשר לשאול שאלות</a:t>
            </a:r>
          </a:p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כל עדכונים /שינויים יפורסמו באינטרנט באתר המכרז – אחריות הספקים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לעקוב באתר אחר השינויים</a:t>
            </a:r>
          </a:p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אין בנושאים שיוצגו בכנס כדי לחייב את עורך המכרז או כדי לשנות </a:t>
            </a: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את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מסמכי המכרז</a:t>
            </a:r>
            <a:endParaRPr lang="he-IL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הכנס אינו מחליף את מסמכי המכרז ככל יש סתירה בין המידע שהוצג בכנס לבין </a:t>
            </a: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מסמכי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המכרז</a:t>
            </a: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מה שקובע זה המסמכים שיפורסמו באתר המכרז.</a:t>
            </a:r>
          </a:p>
          <a:p>
            <a:pPr indent="444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רק תשובות שיימסרו על ידי עורך המכרז בכתב יחייבו לעניין מכרז </a:t>
            </a: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זה</a:t>
            </a:r>
            <a:endParaRPr lang="he-IL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he-I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0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20432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14" y="2644830"/>
            <a:ext cx="8676021" cy="2591114"/>
          </a:xfrm>
          <a:prstGeom prst="rect">
            <a:avLst/>
          </a:prstGeom>
        </p:spPr>
      </p:pic>
      <p:sp>
        <p:nvSpPr>
          <p:cNvPr id="95" name="כותרת 1"/>
          <p:cNvSpPr>
            <a:spLocks noGrp="1"/>
          </p:cNvSpPr>
          <p:nvPr>
            <p:ph type="title"/>
          </p:nvPr>
        </p:nvSpPr>
        <p:spPr>
          <a:xfrm>
            <a:off x="918937" y="464216"/>
            <a:ext cx="8156027" cy="1109515"/>
          </a:xfrm>
        </p:spPr>
        <p:txBody>
          <a:bodyPr>
            <a:normAutofit/>
          </a:bodyPr>
          <a:lstStyle/>
          <a:p>
            <a:pPr algn="ctr"/>
            <a:r>
              <a:rPr lang="he-IL" sz="4800" b="1" dirty="0" smtClean="0">
                <a:solidFill>
                  <a:schemeClr val="accent1">
                    <a:lumMod val="50000"/>
                  </a:schemeClr>
                </a:solidFill>
              </a:rPr>
              <a:t>שלבי </a:t>
            </a:r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המכרז ולוחות זמנים</a:t>
            </a:r>
            <a:endParaRPr lang="he-IL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381000" y="2043885"/>
            <a:ext cx="8725496" cy="4610915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lvl="3">
              <a:lnSpc>
                <a:spcPct val="200000"/>
              </a:lnSpc>
              <a:spcBef>
                <a:spcPct val="20000"/>
              </a:spcBef>
              <a:defRPr/>
            </a:pP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בחירת 2 ספקי </a:t>
            </a:r>
            <a:r>
              <a:rPr lang="he-IL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רט"ן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לאספקת שירותי דיבור ושירותי גלישה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(בארץ ובחו"ל). </a:t>
            </a: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ספק ראשי יספק 60% מהמנויים, ספק שני יספק  40% מהמנויים.</a:t>
            </a: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שירותי סלולר למשתמשים על גבי רשת דור 4 ודור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מכשירי קצה למשתמשים תומכים דור 4 ודור 5 במודל של ליסינג כולל שירותי תמיכה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ותיקונים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באופן שוטף.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ציודי קצה ליישומי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DATA 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כגון: נתבים סלולריים, מודמים סלולריים וציוד אקטיבי. </a:t>
            </a: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הפעלת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עמדות שירות ייעודיות במתחמי המשתמשים.</a:t>
            </a: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שירות למשתמשים באמצעות מערכת דיגיטלית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שירות לגמלאי שירות המדינה ובני/ בנות זוגם.</a:t>
            </a:r>
          </a:p>
          <a:p>
            <a:pPr marL="355600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אספקת ציוד ושירותי סלולר לצורכי גיבוי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ושרידות.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30338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sz="28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כותרת 1"/>
          <p:cNvSpPr>
            <a:spLocks noGrp="1"/>
          </p:cNvSpPr>
          <p:nvPr>
            <p:ph type="title"/>
          </p:nvPr>
        </p:nvSpPr>
        <p:spPr>
          <a:xfrm>
            <a:off x="1024963" y="-166662"/>
            <a:ext cx="8156027" cy="1109515"/>
          </a:xfrm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מטרות סל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506124" y="935734"/>
            <a:ext cx="8721808" cy="891744"/>
          </a:xfrm>
          <a:prstGeom prst="roundRect">
            <a:avLst/>
          </a:prstGeom>
          <a:solidFill>
            <a:schemeClr val="tx2">
              <a:lumMod val="75000"/>
              <a:alpha val="80000"/>
            </a:schemeClr>
          </a:solidFill>
          <a:ln>
            <a:solidFill>
              <a:schemeClr val="bg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/>
            <a:r>
              <a:rPr lang="he-IL" sz="2000" b="1" dirty="0">
                <a:solidFill>
                  <a:schemeClr val="bg1"/>
                </a:solidFill>
                <a:latin typeface="Arial" panose="020B0604020202020204" pitchFamily="34" charset="0"/>
              </a:rPr>
              <a:t>אספקת שירותי תקשורת סלולריים (</a:t>
            </a:r>
            <a:r>
              <a:rPr lang="he-IL" sz="2000" b="1" dirty="0" err="1">
                <a:solidFill>
                  <a:schemeClr val="bg1"/>
                </a:solidFill>
                <a:latin typeface="Arial" panose="020B0604020202020204" pitchFamily="34" charset="0"/>
              </a:rPr>
              <a:t>רט"ן</a:t>
            </a:r>
            <a:r>
              <a:rPr lang="he-IL" sz="2000" b="1" dirty="0">
                <a:solidFill>
                  <a:schemeClr val="bg1"/>
                </a:solidFill>
                <a:latin typeface="Arial" panose="020B0604020202020204" pitchFamily="34" charset="0"/>
              </a:rPr>
              <a:t>) למשרדי הממשלה והגופים הנלווים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9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381000" y="1381607"/>
            <a:ext cx="8725496" cy="52731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lvl="3">
              <a:lnSpc>
                <a:spcPct val="200000"/>
              </a:lnSpc>
              <a:spcBef>
                <a:spcPct val="20000"/>
              </a:spcBef>
              <a:defRPr/>
            </a:pP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2" indent="-285750" defTabSz="914217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תקופת ההתקשרות הראשונה עם הזוכים תעמוד על 42 חודשים ממועד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החתימה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על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הסכם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ההתקשרות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(תקופה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זו כוללת גם את תקופת ההתארגנות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2" indent="-285750" defTabSz="914217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אופציה להארכת ההתקשרות לתקופה של עד 72 חודשים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נוספים.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2" indent="-285750" defTabSz="914217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בתום תקופת ההתקשרות הראשונה או בתום תקופת ההתקשרות הנוספת,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תחל </a:t>
            </a: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מעבר בת 12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חודשים. 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ההתקשרות כוללת (סה"כ עד 126 חודשים):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ההתקשרות הראשונה 42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חודשים. 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ההתקשרות הנוספת, אם מומשה אופציה – 72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חודשים.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he-IL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תקופת המעבר- 12 </a:t>
            </a:r>
            <a:r>
              <a:rPr lang="he-IL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חודשים.</a:t>
            </a: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rtl="1"/>
            <a:endParaRPr lang="he-IL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30338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sz="28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כותרת 1"/>
          <p:cNvSpPr>
            <a:spLocks noGrp="1"/>
          </p:cNvSpPr>
          <p:nvPr>
            <p:ph type="title"/>
          </p:nvPr>
        </p:nvSpPr>
        <p:spPr>
          <a:xfrm>
            <a:off x="1024963" y="-166662"/>
            <a:ext cx="8156027" cy="1109515"/>
          </a:xfrm>
        </p:spPr>
        <p:txBody>
          <a:bodyPr>
            <a:normAutofit/>
          </a:bodyPr>
          <a:lstStyle/>
          <a:p>
            <a:r>
              <a:rPr lang="he-IL" sz="4800" b="1" dirty="0" smtClean="0">
                <a:solidFill>
                  <a:schemeClr val="accent1">
                    <a:lumMod val="50000"/>
                  </a:schemeClr>
                </a:solidFill>
              </a:rPr>
              <a:t>תקופת ההתקשרות</a:t>
            </a:r>
            <a:endParaRPr lang="he-IL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444584" y="1133542"/>
            <a:ext cx="8725496" cy="5545286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שאלות הספקים תתבצע על גבי פורמט קובץ אקסל (לא במערכת יהלום)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בהתאם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להבהרה מספר 4 שפורסמה ביום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17.3.2024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יש להקפיד לשאול כל שאלה בשורה נפרדת וזאת גם אם יש בכוונתכם לשאול מספר שאלות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לאותו סעיף.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מועד אחרון להגשת שאלות הבהרה -26.3.2024 עד השעה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13:00.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שיועברו לאחר המועד או שיופנו בעל פה או בטלפון או בפורמט אחר מהנדרש לא יחייבו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מענה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על ידי עורך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המכרז.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התשובות יפורסמו בדף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המכרז.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5600" lvl="3" indent="-35560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בתום סבב שאלות הספקים יפרסם עורך המכרז גרסת מכרז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מעודכנת.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40371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כותרת 1"/>
          <p:cNvSpPr>
            <a:spLocks noGrp="1"/>
          </p:cNvSpPr>
          <p:nvPr>
            <p:ph type="title"/>
          </p:nvPr>
        </p:nvSpPr>
        <p:spPr>
          <a:xfrm>
            <a:off x="1024963" y="-166662"/>
            <a:ext cx="8156027" cy="1109515"/>
          </a:xfrm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שאלות הבהרה והערות</a:t>
            </a:r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</p:spTree>
    <p:extLst>
      <p:ext uri="{BB962C8B-B14F-4D97-AF65-F5344CB8AC3E}">
        <p14:creationId xmlns:p14="http://schemas.microsoft.com/office/powerpoint/2010/main" val="4529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כותרת 1"/>
          <p:cNvSpPr>
            <a:spLocks noGrp="1"/>
          </p:cNvSpPr>
          <p:nvPr>
            <p:ph type="title"/>
          </p:nvPr>
        </p:nvSpPr>
        <p:spPr>
          <a:xfrm>
            <a:off x="1024963" y="-166662"/>
            <a:ext cx="8156027" cy="1109515"/>
          </a:xfrm>
        </p:spPr>
        <p:txBody>
          <a:bodyPr>
            <a:normAutofit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שאלות הבהרה והערות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163346" y="888571"/>
            <a:ext cx="9154691" cy="5321730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marL="266700" lvl="3" indent="-2667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שירותים נוספים: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המציעים מוזמנים להציע בשלב זה בלבד רעיונות לשירותים נוספים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שיכללו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בשירותים אלו. </a:t>
            </a:r>
          </a:p>
          <a:p>
            <a:pPr marL="266700" lvl="3" indent="-2667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 נוסף בחבילת הבסיס: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מציע יוכל להגיש בשלב זה בלבד דגם אחד נוסף של מכשיר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שייכלל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ברשימת הדגמים שיסופקו בחבילת הבסיס. המכשיר שיוצע יעמוד בדרישות המינימום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המפורטות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במכרז. </a:t>
            </a:r>
          </a:p>
          <a:p>
            <a:pPr marL="266700" lvl="3" indent="-2667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מכשירי קצה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:DATA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מציע יוכל להגיש במסגרת בשלב זה בלבד דגמים נוספים של מכשירי קצה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בהתאם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לקטגוריות שהינם שווי ערך לדגמים המפורטים.</a:t>
            </a:r>
          </a:p>
          <a:p>
            <a:pPr marL="266700" indent="-2667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 קבוע לרכב: </a:t>
            </a: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המציע יוכל להגיש במסגרת שלב זה בלבד דגמים נוספים של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 </a:t>
            </a: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קבוע לרכב שווה ערך לדגם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UNIDEN-UV350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6700" indent="-2667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 "כשר"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:Feature Phone </a:t>
            </a:r>
            <a:r>
              <a:rPr lang="he-IL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המציע </a:t>
            </a: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יוכל להגיש במסגרת שלב זה בלבד דגמים נוספים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 </a:t>
            </a:r>
            <a:r>
              <a:rPr lang="he-IL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מכשירים המכשירים שיוצע נדרשים לעמוד בדרישות המינימום המפורטות במכרז.</a:t>
            </a:r>
            <a:endParaRPr lang="he-IL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40371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354725" y="5966257"/>
            <a:ext cx="8721808" cy="891744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/>
            <a:r>
              <a:rPr lang="he-IL" sz="2000" b="1" dirty="0">
                <a:solidFill>
                  <a:srgbClr val="EAE4D2"/>
                </a:solidFill>
                <a:latin typeface="Arial" panose="020B0604020202020204" pitchFamily="34" charset="0"/>
              </a:rPr>
              <a:t>ככל שיעמדו השירותים/המכשירים בדרישות, עורך המכרז יוסיפם למכרז, </a:t>
            </a:r>
            <a:r>
              <a:rPr lang="en-US" sz="2000" b="1" dirty="0" smtClean="0">
                <a:solidFill>
                  <a:srgbClr val="EAE4D2"/>
                </a:solidFill>
                <a:latin typeface="Arial" panose="020B0604020202020204" pitchFamily="34" charset="0"/>
              </a:rPr>
              <a:t/>
            </a:r>
            <a:br>
              <a:rPr lang="en-US" sz="2000" b="1" dirty="0" smtClean="0">
                <a:solidFill>
                  <a:srgbClr val="EAE4D2"/>
                </a:solidFill>
                <a:latin typeface="Arial" panose="020B0604020202020204" pitchFamily="34" charset="0"/>
              </a:rPr>
            </a:br>
            <a:r>
              <a:rPr lang="he-IL" sz="2000" b="1" dirty="0" smtClean="0">
                <a:solidFill>
                  <a:srgbClr val="EAE4D2"/>
                </a:solidFill>
                <a:latin typeface="Arial" panose="020B0604020202020204" pitchFamily="34" charset="0"/>
              </a:rPr>
              <a:t>על </a:t>
            </a:r>
            <a:r>
              <a:rPr lang="he-IL" sz="2000" b="1" dirty="0">
                <a:solidFill>
                  <a:srgbClr val="EAE4D2"/>
                </a:solidFill>
                <a:latin typeface="Arial" panose="020B0604020202020204" pitchFamily="34" charset="0"/>
              </a:rPr>
              <a:t>פי שיקול דעתו </a:t>
            </a:r>
            <a:r>
              <a:rPr lang="he-IL" sz="2000" b="1" dirty="0" smtClean="0">
                <a:solidFill>
                  <a:srgbClr val="EAE4D2"/>
                </a:solidFill>
                <a:latin typeface="Arial" panose="020B0604020202020204" pitchFamily="34" charset="0"/>
              </a:rPr>
              <a:t>הבלעדי</a:t>
            </a:r>
            <a:endParaRPr lang="he-IL" sz="2800" b="1" dirty="0">
              <a:solidFill>
                <a:srgbClr val="EAE4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/>
          <p:cNvGrpSpPr/>
          <p:nvPr/>
        </p:nvGrpSpPr>
        <p:grpSpPr>
          <a:xfrm>
            <a:off x="8709093" y="-1032656"/>
            <a:ext cx="3919365" cy="3843843"/>
            <a:chOff x="0" y="0"/>
            <a:chExt cx="812800" cy="812800"/>
          </a:xfrm>
        </p:grpSpPr>
        <p:sp>
          <p:nvSpPr>
            <p:cNvPr id="31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6F6F6"/>
              </a:solidFill>
              <a:prstDash val="solid"/>
              <a:miter/>
            </a:ln>
          </p:spPr>
          <p:txBody>
            <a:bodyPr/>
            <a:lstStyle/>
            <a:p>
              <a:endParaRPr lang="he-IL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79"/>
                </a:lnSpc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6" name="מלבן 25"/>
          <p:cNvSpPr/>
          <p:nvPr/>
        </p:nvSpPr>
        <p:spPr>
          <a:xfrm rot="5400000">
            <a:off x="7403968" y="2069970"/>
            <a:ext cx="6858000" cy="271806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מלבן מעוגל 21"/>
          <p:cNvSpPr/>
          <p:nvPr/>
        </p:nvSpPr>
        <p:spPr>
          <a:xfrm>
            <a:off x="9484932" y="59301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שלבי המכרז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26909" y="181277"/>
            <a:ext cx="2776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כנס </a:t>
            </a: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מציעים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מכרז </a:t>
            </a:r>
            <a:r>
              <a:rPr lang="he-I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מרכזי לאספקת שירותי סלולר 01-2024 סל 1</a:t>
            </a:r>
          </a:p>
        </p:txBody>
      </p:sp>
      <p:sp>
        <p:nvSpPr>
          <p:cNvPr id="17" name="מלבן מעוגל 16"/>
          <p:cNvSpPr/>
          <p:nvPr/>
        </p:nvSpPr>
        <p:spPr>
          <a:xfrm>
            <a:off x="9464511" y="1166994"/>
            <a:ext cx="2718062" cy="885825"/>
          </a:xfrm>
          <a:prstGeom prst="roundRect">
            <a:avLst/>
          </a:prstGeom>
          <a:solidFill>
            <a:srgbClr val="F7F5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 smtClean="0">
                <a:solidFill>
                  <a:srgbClr val="104C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נהלים</a:t>
            </a:r>
          </a:p>
        </p:txBody>
      </p:sp>
      <p:pic>
        <p:nvPicPr>
          <p:cNvPr id="23" name="תמונה 1">
            <a:extLst>
              <a:ext uri="{FF2B5EF4-FFF2-40B4-BE49-F238E27FC236}">
                <a16:creationId xmlns:a16="http://schemas.microsoft.com/office/drawing/2014/main" id="{DE88F199-AEF2-2591-22E8-2DCE1C4A50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6859" cy="965259"/>
          </a:xfrm>
          <a:prstGeom prst="rect">
            <a:avLst/>
          </a:prstGeom>
        </p:spPr>
      </p:pic>
      <p:sp>
        <p:nvSpPr>
          <p:cNvPr id="18" name="מלבן מעוגל 17"/>
          <p:cNvSpPr/>
          <p:nvPr/>
        </p:nvSpPr>
        <p:spPr>
          <a:xfrm>
            <a:off x="9475506" y="2130085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לוחות הזמנים</a:t>
            </a:r>
          </a:p>
        </p:txBody>
      </p:sp>
      <p:sp>
        <p:nvSpPr>
          <p:cNvPr id="19" name="מלבן מעוגל 18"/>
          <p:cNvSpPr/>
          <p:nvPr/>
        </p:nvSpPr>
        <p:spPr>
          <a:xfrm>
            <a:off x="9473937" y="3074468"/>
            <a:ext cx="2718062" cy="885825"/>
          </a:xfrm>
          <a:prstGeom prst="roundRect">
            <a:avLst/>
          </a:prstGeom>
          <a:solidFill>
            <a:srgbClr val="F7F5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מטרות </a:t>
            </a:r>
          </a:p>
          <a:p>
            <a:pPr algn="ctr" defTabSz="914217">
              <a:defRPr/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ותקופת התקשרות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חץ ימינה 2"/>
          <p:cNvSpPr/>
          <p:nvPr/>
        </p:nvSpPr>
        <p:spPr>
          <a:xfrm rot="10800000">
            <a:off x="8960279" y="4951594"/>
            <a:ext cx="919012" cy="1006804"/>
          </a:xfrm>
          <a:prstGeom prst="rightArrow">
            <a:avLst/>
          </a:prstGeom>
          <a:solidFill>
            <a:srgbClr val="F7F5EF"/>
          </a:solidFill>
          <a:ln>
            <a:solidFill>
              <a:srgbClr val="104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מעוגל 19"/>
          <p:cNvSpPr/>
          <p:nvPr/>
        </p:nvSpPr>
        <p:spPr>
          <a:xfrm>
            <a:off x="9484932" y="4028132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שאלות הבהרה</a:t>
            </a:r>
          </a:p>
        </p:txBody>
      </p:sp>
      <p:sp>
        <p:nvSpPr>
          <p:cNvPr id="21" name="מלבן מעוגל 20"/>
          <p:cNvSpPr/>
          <p:nvPr/>
        </p:nvSpPr>
        <p:spPr>
          <a:xfrm>
            <a:off x="9473937" y="4976504"/>
            <a:ext cx="2718062" cy="885825"/>
          </a:xfrm>
          <a:prstGeom prst="roundRect">
            <a:avLst/>
          </a:prstGeom>
          <a:solidFill>
            <a:srgbClr val="F7F5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הגשת הצעות</a:t>
            </a:r>
          </a:p>
        </p:txBody>
      </p:sp>
      <p:sp>
        <p:nvSpPr>
          <p:cNvPr id="25" name="כותרת 1"/>
          <p:cNvSpPr>
            <a:spLocks noGrp="1"/>
          </p:cNvSpPr>
          <p:nvPr>
            <p:ph type="title"/>
          </p:nvPr>
        </p:nvSpPr>
        <p:spPr>
          <a:xfrm>
            <a:off x="1024963" y="181277"/>
            <a:ext cx="8156027" cy="1109515"/>
          </a:xfrm>
        </p:spPr>
        <p:txBody>
          <a:bodyPr>
            <a:normAutofit fontScale="90000"/>
          </a:bodyPr>
          <a:lstStyle/>
          <a:p>
            <a:r>
              <a:rPr lang="he-IL" sz="4800" b="1" dirty="0">
                <a:solidFill>
                  <a:schemeClr val="accent1">
                    <a:lumMod val="50000"/>
                  </a:schemeClr>
                </a:solidFill>
              </a:rPr>
              <a:t>הגשת הצעות באופן מקוון לתיבת מכרזים במערכת יהלום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6398947" y="1548622"/>
            <a:ext cx="2707550" cy="1083482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1600" dirty="0">
                <a:solidFill>
                  <a:srgbClr val="223B5F"/>
                </a:solidFill>
              </a:rPr>
              <a:t>הרשמה מקדימה</a:t>
            </a:r>
          </a:p>
          <a:p>
            <a:pPr algn="ctr" rtl="1"/>
            <a:r>
              <a:rPr lang="he-IL" sz="1600" dirty="0">
                <a:solidFill>
                  <a:srgbClr val="223B5F"/>
                </a:solidFill>
              </a:rPr>
              <a:t>באמצעות </a:t>
            </a:r>
            <a:r>
              <a:rPr lang="he-IL" sz="1600" dirty="0" smtClean="0">
                <a:solidFill>
                  <a:srgbClr val="223B5F"/>
                </a:solidFill>
              </a:rPr>
              <a:t>מערכת </a:t>
            </a:r>
            <a:r>
              <a:rPr lang="he-IL" sz="1600" dirty="0">
                <a:solidFill>
                  <a:srgbClr val="223B5F"/>
                </a:solidFill>
              </a:rPr>
              <a:t>ההזדהות </a:t>
            </a:r>
          </a:p>
          <a:p>
            <a:pPr algn="ctr" rtl="1"/>
            <a:r>
              <a:rPr lang="he-IL" sz="1600" dirty="0">
                <a:solidFill>
                  <a:srgbClr val="223B5F"/>
                </a:solidFill>
              </a:rPr>
              <a:t>הממשלתית</a:t>
            </a:r>
            <a:endParaRPr lang="en-US" sz="1600" dirty="0">
              <a:solidFill>
                <a:srgbClr val="223B5F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CC4C40-7AB3-2D4B-87F9-1DC6058B75DD}"/>
              </a:ext>
            </a:extLst>
          </p:cNvPr>
          <p:cNvSpPr txBox="1"/>
          <p:nvPr/>
        </p:nvSpPr>
        <p:spPr>
          <a:xfrm>
            <a:off x="3343321" y="1908817"/>
            <a:ext cx="3008597" cy="1191816"/>
          </a:xfrm>
          <a:prstGeom prst="roundRect">
            <a:avLst/>
          </a:prstGeom>
          <a:solidFill>
            <a:srgbClr val="223B5F">
              <a:alpha val="49000"/>
            </a:srgbClr>
          </a:solidFill>
        </p:spPr>
        <p:txBody>
          <a:bodyPr wrap="square" rtlCol="0" anchor="ctr">
            <a:spAutoFit/>
          </a:bodyPr>
          <a:lstStyle>
            <a:defPPr>
              <a:defRPr lang="he-IL"/>
            </a:defPPr>
            <a:lvl1pPr algn="ctr" defTabSz="914217">
              <a:defRPr sz="2400" spc="-6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1600" dirty="0">
                <a:solidFill>
                  <a:srgbClr val="223B5F"/>
                </a:solidFill>
              </a:rPr>
              <a:t>הגשת פרק 2 "חוברת ההצעה" על נספחיה בקובץ וורד ובקובץ </a:t>
            </a:r>
            <a:r>
              <a:rPr lang="en-US" sz="1600" dirty="0">
                <a:solidFill>
                  <a:srgbClr val="223B5F"/>
                </a:solidFill>
              </a:rPr>
              <a:t>PDF</a:t>
            </a:r>
            <a:r>
              <a:rPr lang="he-IL" sz="1600" dirty="0">
                <a:solidFill>
                  <a:srgbClr val="223B5F"/>
                </a:solidFill>
              </a:rPr>
              <a:t> לא סרוק </a:t>
            </a:r>
            <a:r>
              <a:rPr lang="he-IL" sz="1600" dirty="0" smtClean="0">
                <a:solidFill>
                  <a:srgbClr val="223B5F"/>
                </a:solidFill>
              </a:rPr>
              <a:t> </a:t>
            </a:r>
            <a:r>
              <a:rPr lang="he-IL" sz="1600" b="1" dirty="0" smtClean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בתיבת </a:t>
            </a:r>
            <a:r>
              <a:rPr lang="he-IL" sz="1600" b="1" dirty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המכרזים במערכת </a:t>
            </a:r>
            <a:r>
              <a:rPr lang="he-IL" sz="1600" b="1" dirty="0" smtClean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יהלום</a:t>
            </a:r>
          </a:p>
          <a:p>
            <a:endParaRPr lang="en-US" sz="1600" b="1" dirty="0">
              <a:solidFill>
                <a:srgbClr val="223B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584200" y="2428560"/>
            <a:ext cx="2712093" cy="1174700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 rtl="1"/>
            <a:r>
              <a:rPr lang="he-IL" sz="1600" b="1" dirty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מוקד תמיכה</a:t>
            </a:r>
          </a:p>
          <a:p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טל -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1299</a:t>
            </a:r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</a:p>
          <a:p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דוא"ל 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5" tooltip="כתובת דואר אלקטרוני"/>
              </a:rPr>
              <a:t>moked@mail.gov.il</a:t>
            </a:r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</a:p>
          <a:p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טלפון נוסף 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6" tooltip="טלפון"/>
              </a:rPr>
              <a:t>08-6863100</a:t>
            </a:r>
            <a:r>
              <a:rPr lang="he-IL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ctr" rtl="1"/>
            <a:r>
              <a:rPr lang="he-IL" sz="1600" dirty="0">
                <a:solidFill>
                  <a:srgbClr val="223B5F"/>
                </a:solidFill>
              </a:rPr>
              <a:t> </a:t>
            </a:r>
            <a:endParaRPr lang="en-US" sz="1600" dirty="0">
              <a:solidFill>
                <a:srgbClr val="223B5F"/>
              </a:solidFill>
            </a:endParaRPr>
          </a:p>
        </p:txBody>
      </p:sp>
      <p:sp>
        <p:nvSpPr>
          <p:cNvPr id="35" name="Rectangle 13"/>
          <p:cNvSpPr txBox="1">
            <a:spLocks noChangeArrowheads="1"/>
          </p:cNvSpPr>
          <p:nvPr/>
        </p:nvSpPr>
        <p:spPr bwMode="auto">
          <a:xfrm>
            <a:off x="582631" y="3038656"/>
            <a:ext cx="8707586" cy="324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0" latin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r" defTabSz="914400" rtl="1" eaLnBrk="0" latin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r" defTabSz="914400" rtl="1" eaLnBrk="0" latin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342900" indent="-342900" algn="r" defTabSz="914400" rtl="1" eaLnBrk="0" latin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r" defTabSz="914400" rtl="1" eaLnBrk="0" latin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r" defTabSz="914400" rtl="1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r" defTabSz="914400" rtl="1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r" defTabSz="914400" rtl="1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r" defTabSz="914400" rtl="1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kern="1200">
                <a:solidFill>
                  <a:srgbClr val="0066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endParaRPr lang="he-IL" sz="1800" b="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מומלץ לא להגיש את ההצעה ברגע האחרון! סיוע טכני יינתן רק בשעות פעילות המוקד.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יש להביא בחשבון כי בסמוך למועד האחרון להגשת הצעות ייתכן עומס על מערכת יהלום או </a:t>
            </a:r>
            <a:r>
              <a:rPr lang="en-US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e-IL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תקלות טכניות אחרות אשר ימנעו להגיש את ההצעה. 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he-IL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עם השלמת ההגשה תקבלו מספר אסמכתא. לא קיבלתם? לא הגשתם!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48F607-6453-2F44-AAFF-6EDFCB7C37D6}"/>
              </a:ext>
            </a:extLst>
          </p:cNvPr>
          <p:cNvSpPr txBox="1"/>
          <p:nvPr/>
        </p:nvSpPr>
        <p:spPr>
          <a:xfrm>
            <a:off x="398911" y="5068038"/>
            <a:ext cx="2469661" cy="1053362"/>
          </a:xfrm>
          <a:prstGeom prst="roundRect">
            <a:avLst/>
          </a:prstGeom>
          <a:solidFill>
            <a:srgbClr val="223B5F">
              <a:alpha val="49000"/>
            </a:srgbClr>
          </a:solidFill>
          <a:ln>
            <a:noFill/>
          </a:ln>
          <a:effectLst/>
        </p:spPr>
        <p:txBody>
          <a:bodyPr wrap="none" anchor="ctr"/>
          <a:lstStyle>
            <a:defPPr>
              <a:defRPr lang="he-IL"/>
            </a:defPPr>
            <a:lvl1pPr defTabSz="914217">
              <a:defRPr>
                <a:solidFill>
                  <a:srgbClr val="747994"/>
                </a:solidFill>
                <a:latin typeface="Poppins" pitchFamily="2" charset="77"/>
              </a:defRPr>
            </a:lvl1pPr>
          </a:lstStyle>
          <a:p>
            <a:pPr algn="ctr"/>
            <a:r>
              <a:rPr lang="he-IL" sz="1600" b="1" dirty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מועד סגירת </a:t>
            </a:r>
          </a:p>
          <a:p>
            <a:pPr algn="ctr"/>
            <a:r>
              <a:rPr lang="he-IL" sz="1600" b="1" dirty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התיבה תיסגר </a:t>
            </a:r>
          </a:p>
          <a:p>
            <a:pPr algn="ctr"/>
            <a:r>
              <a:rPr lang="he-IL" sz="1600" b="1" dirty="0">
                <a:solidFill>
                  <a:srgbClr val="223B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30.05.2024 בשעה 13:00</a:t>
            </a:r>
          </a:p>
        </p:txBody>
      </p:sp>
    </p:spTree>
    <p:extLst>
      <p:ext uri="{BB962C8B-B14F-4D97-AF65-F5344CB8AC3E}">
        <p14:creationId xmlns:p14="http://schemas.microsoft.com/office/powerpoint/2010/main" val="36272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4447ca0-e25b-4a51-8861-90d15bd1f4d2" origin="userSelected">
  <element uid="id_classification_generalbusiness" value=""/>
</sisl>
</file>

<file path=customXml/itemProps1.xml><?xml version="1.0" encoding="utf-8"?>
<ds:datastoreItem xmlns:ds="http://schemas.openxmlformats.org/officeDocument/2006/customXml" ds:itemID="{BAF14093-8911-4056-A910-9AD006E985D2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3548</TotalTime>
  <Words>1345</Words>
  <Application>Microsoft Office PowerPoint</Application>
  <PresentationFormat>מסך רחב</PresentationFormat>
  <Paragraphs>222</Paragraphs>
  <Slides>14</Slides>
  <Notes>13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8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24" baseType="lpstr">
      <vt:lpstr>Alef</vt:lpstr>
      <vt:lpstr>Arial</vt:lpstr>
      <vt:lpstr>Calibri</vt:lpstr>
      <vt:lpstr>Calibri Light</vt:lpstr>
      <vt:lpstr>Frutiger Next Pro Light</vt:lpstr>
      <vt:lpstr>Poppins</vt:lpstr>
      <vt:lpstr>Segoe UI</vt:lpstr>
      <vt:lpstr>Wingdings</vt:lpstr>
      <vt:lpstr>ערכת נושא Office</vt:lpstr>
      <vt:lpstr>think-cell Slide</vt:lpstr>
      <vt:lpstr>מצגת של PowerPoint‏</vt:lpstr>
      <vt:lpstr>מצגת של PowerPoint‏</vt:lpstr>
      <vt:lpstr>מצגת של PowerPoint‏</vt:lpstr>
      <vt:lpstr>שלבי המכרז ולוחות זמנים</vt:lpstr>
      <vt:lpstr>מטרות סל 1</vt:lpstr>
      <vt:lpstr>תקופת ההתקשרות</vt:lpstr>
      <vt:lpstr>שאלות הבהרה והערות</vt:lpstr>
      <vt:lpstr>שאלות הבהרה והערות</vt:lpstr>
      <vt:lpstr>הגשת הצעות באופן מקוון לתיבת מכרזים במערכת יהלום</vt:lpstr>
      <vt:lpstr>שלבי המכרז – שלב ראשון לאחר הגשת הצעות</vt:lpstr>
      <vt:lpstr>שלבי המכרז – שלב שני לאחר בדיקת ההצעות</vt:lpstr>
      <vt:lpstr>הגשת מסמכים ספקים מועמדים לזכייה 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| יעדי אגף החשב הכללי</dc:title>
  <dc:creator>Liran Klein</dc:creator>
  <cp:lastModifiedBy>יוכי בר-מימון</cp:lastModifiedBy>
  <cp:revision>672</cp:revision>
  <dcterms:created xsi:type="dcterms:W3CDTF">2023-12-04T08:26:04Z</dcterms:created>
  <dcterms:modified xsi:type="dcterms:W3CDTF">2024-03-20T06:44:52Z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fa8a76be-dffb-48b5-ba03-81d5238dc878</vt:lpwstr>
  </property>
  <property fmtid="{D5CDD505-2E9C-101B-9397-08002B2CF9AE}" pid="3" name="bjClsUserRVM">
    <vt:lpwstr>[]</vt:lpwstr>
  </property>
  <property fmtid="{D5CDD505-2E9C-101B-9397-08002B2CF9AE}" pid="4" name="bjSaver">
    <vt:lpwstr>B8dV03C8g8yQzFmkwI6VeeRgkXFjrhh5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policy="14447ca0-e25b-4a51-8861-90d15bd1f4d2" origin="userSelected" xmlns="http://www.boldonj</vt:lpwstr>
  </property>
  <property fmtid="{D5CDD505-2E9C-101B-9397-08002B2CF9AE}" pid="6" name="bjDocumentLabelXML-0">
    <vt:lpwstr>ames.com/2008/01/sie/internal/label"&gt;&lt;element uid="id_classification_generalbusiness" value="" /&gt;&lt;/sisl&gt;</vt:lpwstr>
  </property>
  <property fmtid="{D5CDD505-2E9C-101B-9397-08002B2CF9AE}" pid="7" name="bjDocumentSecurityLabel">
    <vt:lpwstr>עסקי</vt:lpwstr>
  </property>
</Properties>
</file>